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5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72" r:id="rId16"/>
    <p:sldId id="27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86" d="100"/>
          <a:sy n="86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620F2-DF8A-428B-974A-C3DBC7D4DEA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03A025-7CA1-4EF0-8184-89586432147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«Активность  путь к долголетию»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B772A3-FD27-480B-81BD-E24E3D31354C}" type="parTrans" cxnId="{944EFAFC-7DE8-47A9-A9C2-7C035626773F}">
      <dgm:prSet/>
      <dgm:spPr/>
      <dgm:t>
        <a:bodyPr/>
        <a:lstStyle/>
        <a:p>
          <a:endParaRPr lang="ru-RU"/>
        </a:p>
      </dgm:t>
    </dgm:pt>
    <dgm:pt modelId="{BBC2F03B-6938-471B-8D4E-D089BE876B37}" type="sibTrans" cxnId="{944EFAFC-7DE8-47A9-A9C2-7C035626773F}">
      <dgm:prSet/>
      <dgm:spPr/>
      <dgm:t>
        <a:bodyPr/>
        <a:lstStyle/>
        <a:p>
          <a:endParaRPr lang="ru-RU"/>
        </a:p>
      </dgm:t>
    </dgm:pt>
    <dgm:pt modelId="{48D83F8F-60B4-4BC3-8336-CE1DA596B12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«От сердца к сердцу»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7DD63E3-7EF1-4648-9C23-3B1848597A93}" type="parTrans" cxnId="{BB3D3027-ED27-42C8-8509-7B395FBEDBD2}">
      <dgm:prSet/>
      <dgm:spPr/>
      <dgm:t>
        <a:bodyPr/>
        <a:lstStyle/>
        <a:p>
          <a:endParaRPr lang="ru-RU"/>
        </a:p>
      </dgm:t>
    </dgm:pt>
    <dgm:pt modelId="{AA165D83-5702-44EB-BF88-30D0C60DEEB8}" type="sibTrans" cxnId="{BB3D3027-ED27-42C8-8509-7B395FBEDBD2}">
      <dgm:prSet/>
      <dgm:spPr/>
      <dgm:t>
        <a:bodyPr/>
        <a:lstStyle/>
        <a:p>
          <a:endParaRPr lang="ru-RU"/>
        </a:p>
      </dgm:t>
    </dgm:pt>
    <dgm:pt modelId="{B842EE6A-1771-4678-99FA-8F20E8544E0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«Душа, согретая божьей благодатью»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A54DDF-4478-4E89-8DEC-FB6B668B8285}" type="parTrans" cxnId="{73CBD3E3-E8B5-458D-8864-F68768FA51C5}">
      <dgm:prSet/>
      <dgm:spPr/>
      <dgm:t>
        <a:bodyPr/>
        <a:lstStyle/>
        <a:p>
          <a:endParaRPr lang="ru-RU"/>
        </a:p>
      </dgm:t>
    </dgm:pt>
    <dgm:pt modelId="{54A46552-F364-4246-827D-055CB707BAE0}" type="sibTrans" cxnId="{73CBD3E3-E8B5-458D-8864-F68768FA51C5}">
      <dgm:prSet/>
      <dgm:spPr/>
      <dgm:t>
        <a:bodyPr/>
        <a:lstStyle/>
        <a:p>
          <a:endParaRPr lang="ru-RU"/>
        </a:p>
      </dgm:t>
    </dgm:pt>
    <dgm:pt modelId="{A6641165-DA24-4A7E-81E3-0E1C27A9EAB3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«Доступная среда»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D383DB-A90F-464A-B783-80250AB79E96}" type="parTrans" cxnId="{D98DC1E1-131C-48D8-A987-B66ADC3322CD}">
      <dgm:prSet/>
      <dgm:spPr/>
      <dgm:t>
        <a:bodyPr/>
        <a:lstStyle/>
        <a:p>
          <a:endParaRPr lang="ru-RU"/>
        </a:p>
      </dgm:t>
    </dgm:pt>
    <dgm:pt modelId="{D17A8E0D-F3C6-4F34-BB96-C9CE648FDC05}" type="sibTrans" cxnId="{D98DC1E1-131C-48D8-A987-B66ADC3322CD}">
      <dgm:prSet/>
      <dgm:spPr/>
      <dgm:t>
        <a:bodyPr/>
        <a:lstStyle/>
        <a:p>
          <a:endParaRPr lang="ru-RU"/>
        </a:p>
      </dgm:t>
    </dgm:pt>
    <dgm:pt modelId="{B75D2352-D61F-4D20-B55E-53E6A8AD1F0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«Спортивное долголетие»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058930-F276-40BC-8908-A9AB25BCE1C9}" type="parTrans" cxnId="{9295D7A4-C59F-417E-A8B1-51724C750EA6}">
      <dgm:prSet/>
      <dgm:spPr/>
      <dgm:t>
        <a:bodyPr/>
        <a:lstStyle/>
        <a:p>
          <a:endParaRPr lang="ru-RU"/>
        </a:p>
      </dgm:t>
    </dgm:pt>
    <dgm:pt modelId="{B857F024-908C-4D16-861C-95B003A37219}" type="sibTrans" cxnId="{9295D7A4-C59F-417E-A8B1-51724C750EA6}">
      <dgm:prSet/>
      <dgm:spPr/>
      <dgm:t>
        <a:bodyPr/>
        <a:lstStyle/>
        <a:p>
          <a:endParaRPr lang="ru-RU"/>
        </a:p>
      </dgm:t>
    </dgm:pt>
    <dgm:pt modelId="{969BB579-6AA2-4128-A4C7-A0ED6E05894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«Социальный туризм»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203DA8-EE02-4B12-BBEF-E48C0A99687B}" type="parTrans" cxnId="{3A1A61F3-ED0B-43D3-B67C-ADC56BFE8D07}">
      <dgm:prSet/>
      <dgm:spPr/>
      <dgm:t>
        <a:bodyPr/>
        <a:lstStyle/>
        <a:p>
          <a:endParaRPr lang="ru-RU"/>
        </a:p>
      </dgm:t>
    </dgm:pt>
    <dgm:pt modelId="{A7531D7A-8EDE-4CD2-80FC-E69C96D3C024}" type="sibTrans" cxnId="{3A1A61F3-ED0B-43D3-B67C-ADC56BFE8D07}">
      <dgm:prSet/>
      <dgm:spPr/>
      <dgm:t>
        <a:bodyPr/>
        <a:lstStyle/>
        <a:p>
          <a:endParaRPr lang="ru-RU"/>
        </a:p>
      </dgm:t>
    </dgm:pt>
    <dgm:pt modelId="{A8D1A0B4-E37B-42C2-807E-0F5E613431E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«Система долговременного ухода» и «Школа ухода»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EA5891-9954-45FE-B4B2-F68CCD8EC57E}" type="parTrans" cxnId="{5725A27C-92F2-4CAB-8265-03FCC2175CC7}">
      <dgm:prSet/>
      <dgm:spPr/>
      <dgm:t>
        <a:bodyPr/>
        <a:lstStyle/>
        <a:p>
          <a:endParaRPr lang="ru-RU"/>
        </a:p>
      </dgm:t>
    </dgm:pt>
    <dgm:pt modelId="{9271C692-3ECE-47C8-AC51-7357DA4DE1E7}" type="sibTrans" cxnId="{5725A27C-92F2-4CAB-8265-03FCC2175CC7}">
      <dgm:prSet/>
      <dgm:spPr/>
      <dgm:t>
        <a:bodyPr/>
        <a:lstStyle/>
        <a:p>
          <a:endParaRPr lang="ru-RU"/>
        </a:p>
      </dgm:t>
    </dgm:pt>
    <dgm:pt modelId="{FA57FAAE-0961-4535-BABA-26E07DC1A00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«Галерея талантов»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3CE678-C990-4DC4-AD2A-0E402C8767EF}" type="parTrans" cxnId="{1554DB8F-0F5A-47D2-96DA-8755F2812D28}">
      <dgm:prSet/>
      <dgm:spPr/>
      <dgm:t>
        <a:bodyPr/>
        <a:lstStyle/>
        <a:p>
          <a:endParaRPr lang="ru-RU"/>
        </a:p>
      </dgm:t>
    </dgm:pt>
    <dgm:pt modelId="{E9555386-6EF2-4D29-9BB1-E4A265FC8DCD}" type="sibTrans" cxnId="{1554DB8F-0F5A-47D2-96DA-8755F2812D28}">
      <dgm:prSet/>
      <dgm:spPr/>
      <dgm:t>
        <a:bodyPr/>
        <a:lstStyle/>
        <a:p>
          <a:endParaRPr lang="ru-RU"/>
        </a:p>
      </dgm:t>
    </dgm:pt>
    <dgm:pt modelId="{54D2495C-714E-4325-AA61-2425314F0DE3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«Наши руки не для скуки»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1768EE-ECB3-41FA-8C67-2844914BFC61}" type="parTrans" cxnId="{DA71AFC4-8C5C-48FD-B371-A247D49661CB}">
      <dgm:prSet/>
      <dgm:spPr/>
      <dgm:t>
        <a:bodyPr/>
        <a:lstStyle/>
        <a:p>
          <a:endParaRPr lang="ru-RU"/>
        </a:p>
      </dgm:t>
    </dgm:pt>
    <dgm:pt modelId="{500D0EB9-0D95-46EF-98CF-772CA136AE43}" type="sibTrans" cxnId="{DA71AFC4-8C5C-48FD-B371-A247D49661CB}">
      <dgm:prSet/>
      <dgm:spPr/>
      <dgm:t>
        <a:bodyPr/>
        <a:lstStyle/>
        <a:p>
          <a:endParaRPr lang="ru-RU"/>
        </a:p>
      </dgm:t>
    </dgm:pt>
    <dgm:pt modelId="{5DB24083-0E34-4912-9E8C-E5008BA38334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«Здоровое питание»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B03B0-5A3E-4244-ABC4-C883E54E1635}" type="parTrans" cxnId="{6B654CEB-3AEE-4130-B409-5ED5B4A4A71A}">
      <dgm:prSet/>
      <dgm:spPr/>
      <dgm:t>
        <a:bodyPr/>
        <a:lstStyle/>
        <a:p>
          <a:endParaRPr lang="ru-RU"/>
        </a:p>
      </dgm:t>
    </dgm:pt>
    <dgm:pt modelId="{B40A384D-8AE8-4C06-993F-6F53DFECC114}" type="sibTrans" cxnId="{6B654CEB-3AEE-4130-B409-5ED5B4A4A71A}">
      <dgm:prSet/>
      <dgm:spPr/>
      <dgm:t>
        <a:bodyPr/>
        <a:lstStyle/>
        <a:p>
          <a:endParaRPr lang="ru-RU"/>
        </a:p>
      </dgm:t>
    </dgm:pt>
    <dgm:pt modelId="{C5050995-F931-4BD7-A746-571CD7BEDC0D}" type="pres">
      <dgm:prSet presAssocID="{97A620F2-DF8A-428B-974A-C3DBC7D4D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9600C-A55A-4537-9A10-57531CA9D8DF}" type="pres">
      <dgm:prSet presAssocID="{A003A025-7CA1-4EF0-8184-895864321472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0362-5BCD-472B-9B0E-1D8A8D0A5108}" type="pres">
      <dgm:prSet presAssocID="{BBC2F03B-6938-471B-8D4E-D089BE876B37}" presName="spacer" presStyleCnt="0"/>
      <dgm:spPr/>
      <dgm:t>
        <a:bodyPr/>
        <a:lstStyle/>
        <a:p>
          <a:endParaRPr lang="ru-RU"/>
        </a:p>
      </dgm:t>
    </dgm:pt>
    <dgm:pt modelId="{627F2C4C-21BC-4B8F-B492-A2F864DF3E8F}" type="pres">
      <dgm:prSet presAssocID="{FA57FAAE-0961-4535-BABA-26E07DC1A0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BF84C-A56D-4890-8BCF-66A7140F4850}" type="pres">
      <dgm:prSet presAssocID="{E9555386-6EF2-4D29-9BB1-E4A265FC8DCD}" presName="spacer" presStyleCnt="0"/>
      <dgm:spPr/>
      <dgm:t>
        <a:bodyPr/>
        <a:lstStyle/>
        <a:p>
          <a:endParaRPr lang="ru-RU"/>
        </a:p>
      </dgm:t>
    </dgm:pt>
    <dgm:pt modelId="{D301937E-591E-4093-B7F5-DF73AED59651}" type="pres">
      <dgm:prSet presAssocID="{48D83F8F-60B4-4BC3-8336-CE1DA596B126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B7050-0708-43A8-A64C-A0B62B3A8B5C}" type="pres">
      <dgm:prSet presAssocID="{AA165D83-5702-44EB-BF88-30D0C60DEEB8}" presName="spacer" presStyleCnt="0"/>
      <dgm:spPr/>
      <dgm:t>
        <a:bodyPr/>
        <a:lstStyle/>
        <a:p>
          <a:endParaRPr lang="ru-RU"/>
        </a:p>
      </dgm:t>
    </dgm:pt>
    <dgm:pt modelId="{3F643AE9-6437-4F02-8C98-7EEB1EA23AB8}" type="pres">
      <dgm:prSet presAssocID="{B842EE6A-1771-4678-99FA-8F20E8544E0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687B1-17D5-4874-80DA-AD7BD81B5539}" type="pres">
      <dgm:prSet presAssocID="{54A46552-F364-4246-827D-055CB707BAE0}" presName="spacer" presStyleCnt="0"/>
      <dgm:spPr/>
      <dgm:t>
        <a:bodyPr/>
        <a:lstStyle/>
        <a:p>
          <a:endParaRPr lang="ru-RU"/>
        </a:p>
      </dgm:t>
    </dgm:pt>
    <dgm:pt modelId="{BB6A6518-2899-47EE-B3DD-424E05EE1CF7}" type="pres">
      <dgm:prSet presAssocID="{A6641165-DA24-4A7E-81E3-0E1C27A9EAB3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F6E96-5298-4918-B2E3-C7CEACB9CF22}" type="pres">
      <dgm:prSet presAssocID="{D17A8E0D-F3C6-4F34-BB96-C9CE648FDC05}" presName="spacer" presStyleCnt="0"/>
      <dgm:spPr/>
      <dgm:t>
        <a:bodyPr/>
        <a:lstStyle/>
        <a:p>
          <a:endParaRPr lang="ru-RU"/>
        </a:p>
      </dgm:t>
    </dgm:pt>
    <dgm:pt modelId="{F4A65B25-0F61-45DF-A549-026C04C46A48}" type="pres">
      <dgm:prSet presAssocID="{B75D2352-D61F-4D20-B55E-53E6A8AD1F0A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2B0FC-8099-4E6B-8E27-FD1E42EBC6D3}" type="pres">
      <dgm:prSet presAssocID="{B857F024-908C-4D16-861C-95B003A37219}" presName="spacer" presStyleCnt="0"/>
      <dgm:spPr/>
      <dgm:t>
        <a:bodyPr/>
        <a:lstStyle/>
        <a:p>
          <a:endParaRPr lang="ru-RU"/>
        </a:p>
      </dgm:t>
    </dgm:pt>
    <dgm:pt modelId="{43DD0EBF-975E-4E2D-9E85-983A85BECB2E}" type="pres">
      <dgm:prSet presAssocID="{969BB579-6AA2-4128-A4C7-A0ED6E05894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CDCFE-678F-41F2-9C8B-A331B010A60F}" type="pres">
      <dgm:prSet presAssocID="{A7531D7A-8EDE-4CD2-80FC-E69C96D3C024}" presName="spacer" presStyleCnt="0"/>
      <dgm:spPr/>
      <dgm:t>
        <a:bodyPr/>
        <a:lstStyle/>
        <a:p>
          <a:endParaRPr lang="ru-RU"/>
        </a:p>
      </dgm:t>
    </dgm:pt>
    <dgm:pt modelId="{0EEA92E5-F5BB-4D07-9F53-F52782600FFC}" type="pres">
      <dgm:prSet presAssocID="{A8D1A0B4-E37B-42C2-807E-0F5E613431E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D9BAF-3764-412B-8F88-0402E26CCE21}" type="pres">
      <dgm:prSet presAssocID="{9271C692-3ECE-47C8-AC51-7357DA4DE1E7}" presName="spacer" presStyleCnt="0"/>
      <dgm:spPr/>
      <dgm:t>
        <a:bodyPr/>
        <a:lstStyle/>
        <a:p>
          <a:endParaRPr lang="ru-RU"/>
        </a:p>
      </dgm:t>
    </dgm:pt>
    <dgm:pt modelId="{7926C0F0-D12F-4C26-B3F7-5DC7B1C6168B}" type="pres">
      <dgm:prSet presAssocID="{54D2495C-714E-4325-AA61-2425314F0DE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071D7-184D-4726-82A5-B3C451998484}" type="pres">
      <dgm:prSet presAssocID="{500D0EB9-0D95-46EF-98CF-772CA136AE43}" presName="spacer" presStyleCnt="0"/>
      <dgm:spPr/>
      <dgm:t>
        <a:bodyPr/>
        <a:lstStyle/>
        <a:p>
          <a:endParaRPr lang="ru-RU"/>
        </a:p>
      </dgm:t>
    </dgm:pt>
    <dgm:pt modelId="{563B6D68-BD31-42AD-BF83-E0F53822F02B}" type="pres">
      <dgm:prSet presAssocID="{5DB24083-0E34-4912-9E8C-E5008BA3833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1AFC4-8C5C-48FD-B371-A247D49661CB}" srcId="{97A620F2-DF8A-428B-974A-C3DBC7D4DEA9}" destId="{54D2495C-714E-4325-AA61-2425314F0DE3}" srcOrd="8" destOrd="0" parTransId="{721768EE-ECB3-41FA-8C67-2844914BFC61}" sibTransId="{500D0EB9-0D95-46EF-98CF-772CA136AE43}"/>
    <dgm:cxn modelId="{9E1C7113-C9FE-4AEE-AF9F-A33641238FCE}" type="presOf" srcId="{A8D1A0B4-E37B-42C2-807E-0F5E613431E0}" destId="{0EEA92E5-F5BB-4D07-9F53-F52782600FFC}" srcOrd="0" destOrd="0" presId="urn:microsoft.com/office/officeart/2005/8/layout/vList2"/>
    <dgm:cxn modelId="{2A724C2C-EBB5-4206-8704-F8E6C1B0587A}" type="presOf" srcId="{B75D2352-D61F-4D20-B55E-53E6A8AD1F0A}" destId="{F4A65B25-0F61-45DF-A549-026C04C46A48}" srcOrd="0" destOrd="0" presId="urn:microsoft.com/office/officeart/2005/8/layout/vList2"/>
    <dgm:cxn modelId="{526A89D3-9CF9-43C4-9310-462C7F890FC5}" type="presOf" srcId="{48D83F8F-60B4-4BC3-8336-CE1DA596B126}" destId="{D301937E-591E-4093-B7F5-DF73AED59651}" srcOrd="0" destOrd="0" presId="urn:microsoft.com/office/officeart/2005/8/layout/vList2"/>
    <dgm:cxn modelId="{91C8A342-F25F-4477-A835-7DA57C24B469}" type="presOf" srcId="{5DB24083-0E34-4912-9E8C-E5008BA38334}" destId="{563B6D68-BD31-42AD-BF83-E0F53822F02B}" srcOrd="0" destOrd="0" presId="urn:microsoft.com/office/officeart/2005/8/layout/vList2"/>
    <dgm:cxn modelId="{936C237C-F891-4080-9A42-754A7FE311B2}" type="presOf" srcId="{A6641165-DA24-4A7E-81E3-0E1C27A9EAB3}" destId="{BB6A6518-2899-47EE-B3DD-424E05EE1CF7}" srcOrd="0" destOrd="0" presId="urn:microsoft.com/office/officeart/2005/8/layout/vList2"/>
    <dgm:cxn modelId="{0A501F22-0665-4ED1-8C48-3A2FFA44EE20}" type="presOf" srcId="{FA57FAAE-0961-4535-BABA-26E07DC1A000}" destId="{627F2C4C-21BC-4B8F-B492-A2F864DF3E8F}" srcOrd="0" destOrd="0" presId="urn:microsoft.com/office/officeart/2005/8/layout/vList2"/>
    <dgm:cxn modelId="{BB3D3027-ED27-42C8-8509-7B395FBEDBD2}" srcId="{97A620F2-DF8A-428B-974A-C3DBC7D4DEA9}" destId="{48D83F8F-60B4-4BC3-8336-CE1DA596B126}" srcOrd="2" destOrd="0" parTransId="{D7DD63E3-7EF1-4648-9C23-3B1848597A93}" sibTransId="{AA165D83-5702-44EB-BF88-30D0C60DEEB8}"/>
    <dgm:cxn modelId="{9295D7A4-C59F-417E-A8B1-51724C750EA6}" srcId="{97A620F2-DF8A-428B-974A-C3DBC7D4DEA9}" destId="{B75D2352-D61F-4D20-B55E-53E6A8AD1F0A}" srcOrd="5" destOrd="0" parTransId="{B8058930-F276-40BC-8908-A9AB25BCE1C9}" sibTransId="{B857F024-908C-4D16-861C-95B003A37219}"/>
    <dgm:cxn modelId="{9BEAB3C8-EFC0-40B8-ABFB-20E566E7D0C1}" type="presOf" srcId="{97A620F2-DF8A-428B-974A-C3DBC7D4DEA9}" destId="{C5050995-F931-4BD7-A746-571CD7BEDC0D}" srcOrd="0" destOrd="0" presId="urn:microsoft.com/office/officeart/2005/8/layout/vList2"/>
    <dgm:cxn modelId="{5725A27C-92F2-4CAB-8265-03FCC2175CC7}" srcId="{97A620F2-DF8A-428B-974A-C3DBC7D4DEA9}" destId="{A8D1A0B4-E37B-42C2-807E-0F5E613431E0}" srcOrd="7" destOrd="0" parTransId="{34EA5891-9954-45FE-B4B2-F68CCD8EC57E}" sibTransId="{9271C692-3ECE-47C8-AC51-7357DA4DE1E7}"/>
    <dgm:cxn modelId="{1554DB8F-0F5A-47D2-96DA-8755F2812D28}" srcId="{97A620F2-DF8A-428B-974A-C3DBC7D4DEA9}" destId="{FA57FAAE-0961-4535-BABA-26E07DC1A000}" srcOrd="1" destOrd="0" parTransId="{593CE678-C990-4DC4-AD2A-0E402C8767EF}" sibTransId="{E9555386-6EF2-4D29-9BB1-E4A265FC8DCD}"/>
    <dgm:cxn modelId="{944EFAFC-7DE8-47A9-A9C2-7C035626773F}" srcId="{97A620F2-DF8A-428B-974A-C3DBC7D4DEA9}" destId="{A003A025-7CA1-4EF0-8184-895864321472}" srcOrd="0" destOrd="0" parTransId="{E0B772A3-FD27-480B-81BD-E24E3D31354C}" sibTransId="{BBC2F03B-6938-471B-8D4E-D089BE876B37}"/>
    <dgm:cxn modelId="{3A1A61F3-ED0B-43D3-B67C-ADC56BFE8D07}" srcId="{97A620F2-DF8A-428B-974A-C3DBC7D4DEA9}" destId="{969BB579-6AA2-4128-A4C7-A0ED6E058941}" srcOrd="6" destOrd="0" parTransId="{3B203DA8-EE02-4B12-BBEF-E48C0A99687B}" sibTransId="{A7531D7A-8EDE-4CD2-80FC-E69C96D3C024}"/>
    <dgm:cxn modelId="{DB925E7A-EB98-45B1-AAE4-353102871633}" type="presOf" srcId="{B842EE6A-1771-4678-99FA-8F20E8544E09}" destId="{3F643AE9-6437-4F02-8C98-7EEB1EA23AB8}" srcOrd="0" destOrd="0" presId="urn:microsoft.com/office/officeart/2005/8/layout/vList2"/>
    <dgm:cxn modelId="{67F4B414-F254-4277-8781-668F606C8F4E}" type="presOf" srcId="{969BB579-6AA2-4128-A4C7-A0ED6E058941}" destId="{43DD0EBF-975E-4E2D-9E85-983A85BECB2E}" srcOrd="0" destOrd="0" presId="urn:microsoft.com/office/officeart/2005/8/layout/vList2"/>
    <dgm:cxn modelId="{73CBD3E3-E8B5-458D-8864-F68768FA51C5}" srcId="{97A620F2-DF8A-428B-974A-C3DBC7D4DEA9}" destId="{B842EE6A-1771-4678-99FA-8F20E8544E09}" srcOrd="3" destOrd="0" parTransId="{ABA54DDF-4478-4E89-8DEC-FB6B668B8285}" sibTransId="{54A46552-F364-4246-827D-055CB707BAE0}"/>
    <dgm:cxn modelId="{51C1EFC5-3CD7-488F-8468-C0BE52264DBA}" type="presOf" srcId="{A003A025-7CA1-4EF0-8184-895864321472}" destId="{88D9600C-A55A-4537-9A10-57531CA9D8DF}" srcOrd="0" destOrd="0" presId="urn:microsoft.com/office/officeart/2005/8/layout/vList2"/>
    <dgm:cxn modelId="{D98DC1E1-131C-48D8-A987-B66ADC3322CD}" srcId="{97A620F2-DF8A-428B-974A-C3DBC7D4DEA9}" destId="{A6641165-DA24-4A7E-81E3-0E1C27A9EAB3}" srcOrd="4" destOrd="0" parTransId="{B1D383DB-A90F-464A-B783-80250AB79E96}" sibTransId="{D17A8E0D-F3C6-4F34-BB96-C9CE648FDC05}"/>
    <dgm:cxn modelId="{6B654CEB-3AEE-4130-B409-5ED5B4A4A71A}" srcId="{97A620F2-DF8A-428B-974A-C3DBC7D4DEA9}" destId="{5DB24083-0E34-4912-9E8C-E5008BA38334}" srcOrd="9" destOrd="0" parTransId="{3C0B03B0-5A3E-4244-ABC4-C883E54E1635}" sibTransId="{B40A384D-8AE8-4C06-993F-6F53DFECC114}"/>
    <dgm:cxn modelId="{47EEA33E-B939-4FD6-8993-F5FBDCD2DB54}" type="presOf" srcId="{54D2495C-714E-4325-AA61-2425314F0DE3}" destId="{7926C0F0-D12F-4C26-B3F7-5DC7B1C6168B}" srcOrd="0" destOrd="0" presId="urn:microsoft.com/office/officeart/2005/8/layout/vList2"/>
    <dgm:cxn modelId="{EB17BCE0-0084-4728-B409-8CEF90919459}" type="presParOf" srcId="{C5050995-F931-4BD7-A746-571CD7BEDC0D}" destId="{88D9600C-A55A-4537-9A10-57531CA9D8DF}" srcOrd="0" destOrd="0" presId="urn:microsoft.com/office/officeart/2005/8/layout/vList2"/>
    <dgm:cxn modelId="{ECED35B4-4B62-4B8B-9936-4511339A14E9}" type="presParOf" srcId="{C5050995-F931-4BD7-A746-571CD7BEDC0D}" destId="{930B0362-5BCD-472B-9B0E-1D8A8D0A5108}" srcOrd="1" destOrd="0" presId="urn:microsoft.com/office/officeart/2005/8/layout/vList2"/>
    <dgm:cxn modelId="{F6A7D26B-AD88-45C6-BE72-F6B89AD115B9}" type="presParOf" srcId="{C5050995-F931-4BD7-A746-571CD7BEDC0D}" destId="{627F2C4C-21BC-4B8F-B492-A2F864DF3E8F}" srcOrd="2" destOrd="0" presId="urn:microsoft.com/office/officeart/2005/8/layout/vList2"/>
    <dgm:cxn modelId="{B3F890E5-30AF-45C0-A278-CEE422A5F228}" type="presParOf" srcId="{C5050995-F931-4BD7-A746-571CD7BEDC0D}" destId="{455BF84C-A56D-4890-8BCF-66A7140F4850}" srcOrd="3" destOrd="0" presId="urn:microsoft.com/office/officeart/2005/8/layout/vList2"/>
    <dgm:cxn modelId="{388B3D5D-4425-4681-B579-BABE0BCB9F76}" type="presParOf" srcId="{C5050995-F931-4BD7-A746-571CD7BEDC0D}" destId="{D301937E-591E-4093-B7F5-DF73AED59651}" srcOrd="4" destOrd="0" presId="urn:microsoft.com/office/officeart/2005/8/layout/vList2"/>
    <dgm:cxn modelId="{E81FEBC7-8509-4F50-8153-5535C0F575A6}" type="presParOf" srcId="{C5050995-F931-4BD7-A746-571CD7BEDC0D}" destId="{BB2B7050-0708-43A8-A64C-A0B62B3A8B5C}" srcOrd="5" destOrd="0" presId="urn:microsoft.com/office/officeart/2005/8/layout/vList2"/>
    <dgm:cxn modelId="{2BF1D95C-B46D-409E-A26E-9536EBBB3165}" type="presParOf" srcId="{C5050995-F931-4BD7-A746-571CD7BEDC0D}" destId="{3F643AE9-6437-4F02-8C98-7EEB1EA23AB8}" srcOrd="6" destOrd="0" presId="urn:microsoft.com/office/officeart/2005/8/layout/vList2"/>
    <dgm:cxn modelId="{45E78470-BBA1-4219-9197-9E9C92E28875}" type="presParOf" srcId="{C5050995-F931-4BD7-A746-571CD7BEDC0D}" destId="{CF8687B1-17D5-4874-80DA-AD7BD81B5539}" srcOrd="7" destOrd="0" presId="urn:microsoft.com/office/officeart/2005/8/layout/vList2"/>
    <dgm:cxn modelId="{E49243FB-C115-42D1-AC12-35DFE5D5EAE8}" type="presParOf" srcId="{C5050995-F931-4BD7-A746-571CD7BEDC0D}" destId="{BB6A6518-2899-47EE-B3DD-424E05EE1CF7}" srcOrd="8" destOrd="0" presId="urn:microsoft.com/office/officeart/2005/8/layout/vList2"/>
    <dgm:cxn modelId="{91DA8702-C857-41E1-855F-2C55C18AC941}" type="presParOf" srcId="{C5050995-F931-4BD7-A746-571CD7BEDC0D}" destId="{103F6E96-5298-4918-B2E3-C7CEACB9CF22}" srcOrd="9" destOrd="0" presId="urn:microsoft.com/office/officeart/2005/8/layout/vList2"/>
    <dgm:cxn modelId="{22BEFBF8-F6BC-4581-B36D-10B27DF87C2E}" type="presParOf" srcId="{C5050995-F931-4BD7-A746-571CD7BEDC0D}" destId="{F4A65B25-0F61-45DF-A549-026C04C46A48}" srcOrd="10" destOrd="0" presId="urn:microsoft.com/office/officeart/2005/8/layout/vList2"/>
    <dgm:cxn modelId="{424EC4E4-7184-4431-B6E6-BC23708CA67A}" type="presParOf" srcId="{C5050995-F931-4BD7-A746-571CD7BEDC0D}" destId="{ADF2B0FC-8099-4E6B-8E27-FD1E42EBC6D3}" srcOrd="11" destOrd="0" presId="urn:microsoft.com/office/officeart/2005/8/layout/vList2"/>
    <dgm:cxn modelId="{FC7B8647-C21A-4AA6-A366-136F2FA164BE}" type="presParOf" srcId="{C5050995-F931-4BD7-A746-571CD7BEDC0D}" destId="{43DD0EBF-975E-4E2D-9E85-983A85BECB2E}" srcOrd="12" destOrd="0" presId="urn:microsoft.com/office/officeart/2005/8/layout/vList2"/>
    <dgm:cxn modelId="{3B0C9060-9889-4443-A33E-DF281E776B84}" type="presParOf" srcId="{C5050995-F931-4BD7-A746-571CD7BEDC0D}" destId="{01DCDCFE-678F-41F2-9C8B-A331B010A60F}" srcOrd="13" destOrd="0" presId="urn:microsoft.com/office/officeart/2005/8/layout/vList2"/>
    <dgm:cxn modelId="{69440D91-EA8D-404F-8ADF-645F0E916030}" type="presParOf" srcId="{C5050995-F931-4BD7-A746-571CD7BEDC0D}" destId="{0EEA92E5-F5BB-4D07-9F53-F52782600FFC}" srcOrd="14" destOrd="0" presId="urn:microsoft.com/office/officeart/2005/8/layout/vList2"/>
    <dgm:cxn modelId="{768F65E8-2ADD-470D-B426-F38F759E6A14}" type="presParOf" srcId="{C5050995-F931-4BD7-A746-571CD7BEDC0D}" destId="{786D9BAF-3764-412B-8F88-0402E26CCE21}" srcOrd="15" destOrd="0" presId="urn:microsoft.com/office/officeart/2005/8/layout/vList2"/>
    <dgm:cxn modelId="{FF582EFD-9ACC-4AF5-B13F-94141D13F52E}" type="presParOf" srcId="{C5050995-F931-4BD7-A746-571CD7BEDC0D}" destId="{7926C0F0-D12F-4C26-B3F7-5DC7B1C6168B}" srcOrd="16" destOrd="0" presId="urn:microsoft.com/office/officeart/2005/8/layout/vList2"/>
    <dgm:cxn modelId="{6D369EA8-A3F2-4B19-8CCA-0FFEDE7110A3}" type="presParOf" srcId="{C5050995-F931-4BD7-A746-571CD7BEDC0D}" destId="{473071D7-184D-4726-82A5-B3C451998484}" srcOrd="17" destOrd="0" presId="urn:microsoft.com/office/officeart/2005/8/layout/vList2"/>
    <dgm:cxn modelId="{68DA36FB-BE55-48A2-B124-9985F13A0EFB}" type="presParOf" srcId="{C5050995-F931-4BD7-A746-571CD7BEDC0D}" destId="{563B6D68-BD31-42AD-BF83-E0F53822F02B}" srcOrd="1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C3B22-15C6-4189-90E2-3DAC0D28B7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C34889F-F59B-442A-8DE4-18A08A8024E9}">
      <dgm:prSet/>
      <dgm:spPr/>
      <dgm:t>
        <a:bodyPr/>
        <a:lstStyle/>
        <a:p>
          <a:pPr rtl="0"/>
          <a:r>
            <a:rPr lang="ru-RU" dirty="0" smtClean="0"/>
            <a:t>Задачи проекта: </a:t>
          </a:r>
          <a:endParaRPr lang="ru-RU" dirty="0"/>
        </a:p>
      </dgm:t>
    </dgm:pt>
    <dgm:pt modelId="{AC130451-9EBB-4859-8249-34AAFBC1FBBE}" type="parTrans" cxnId="{CB53F553-6AC5-40C4-BC8A-6A9C274532EA}">
      <dgm:prSet/>
      <dgm:spPr/>
      <dgm:t>
        <a:bodyPr/>
        <a:lstStyle/>
        <a:p>
          <a:endParaRPr lang="ru-RU"/>
        </a:p>
      </dgm:t>
    </dgm:pt>
    <dgm:pt modelId="{76B014E9-0410-4823-92AB-D3F97A784005}" type="sibTrans" cxnId="{CB53F553-6AC5-40C4-BC8A-6A9C274532EA}">
      <dgm:prSet/>
      <dgm:spPr/>
      <dgm:t>
        <a:bodyPr/>
        <a:lstStyle/>
        <a:p>
          <a:endParaRPr lang="ru-RU"/>
        </a:p>
      </dgm:t>
    </dgm:pt>
    <dgm:pt modelId="{E9861656-4EEF-44F2-B5BD-4444CB2F2C23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Увеличение периода активного долголетия и продолжительности здоровой жизни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D9C3DA-10F8-4282-829E-6FCEAFF83AE3}" type="parTrans" cxnId="{E9D64225-633F-461C-837B-198E515F750D}">
      <dgm:prSet/>
      <dgm:spPr/>
      <dgm:t>
        <a:bodyPr/>
        <a:lstStyle/>
        <a:p>
          <a:endParaRPr lang="ru-RU"/>
        </a:p>
      </dgm:t>
    </dgm:pt>
    <dgm:pt modelId="{B92A8730-3BE2-4F08-89ED-4E49D75726E5}" type="sibTrans" cxnId="{E9D64225-633F-461C-837B-198E515F750D}">
      <dgm:prSet/>
      <dgm:spPr/>
      <dgm:t>
        <a:bodyPr/>
        <a:lstStyle/>
        <a:p>
          <a:endParaRPr lang="ru-RU"/>
        </a:p>
      </dgm:t>
    </dgm:pt>
    <dgm:pt modelId="{4B95A737-7BE0-43D9-8481-4BCE44E2DA7F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Создание  системы долговременного ухода за гражданами пожилого возраста и инвалидами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356800D-DEFA-48F8-B2D7-3C785D7DC0A4}" type="parTrans" cxnId="{AF4B2BAD-0672-457D-AB47-F2A148D95ADC}">
      <dgm:prSet/>
      <dgm:spPr/>
      <dgm:t>
        <a:bodyPr/>
        <a:lstStyle/>
        <a:p>
          <a:endParaRPr lang="ru-RU"/>
        </a:p>
      </dgm:t>
    </dgm:pt>
    <dgm:pt modelId="{3E26C8AA-54B6-4D2C-ADC8-89AE2B8A90DF}" type="sibTrans" cxnId="{AF4B2BAD-0672-457D-AB47-F2A148D95ADC}">
      <dgm:prSet/>
      <dgm:spPr/>
      <dgm:t>
        <a:bodyPr/>
        <a:lstStyle/>
        <a:p>
          <a:endParaRPr lang="ru-RU"/>
        </a:p>
      </dgm:t>
    </dgm:pt>
    <dgm:pt modelId="{142FACED-6134-404B-A1EB-814E862FD985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Содействие приведению в субъектах Российской Федерации организаций социального обслуживания в надлежащем состояние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4D99E27-2C4B-4BA4-92CD-B3AE8FEABFCC}" type="parTrans" cxnId="{2D1FEC7F-E772-413F-B272-305CF3F9C827}">
      <dgm:prSet/>
      <dgm:spPr/>
      <dgm:t>
        <a:bodyPr/>
        <a:lstStyle/>
        <a:p>
          <a:endParaRPr lang="ru-RU"/>
        </a:p>
      </dgm:t>
    </dgm:pt>
    <dgm:pt modelId="{112D0D82-8CDB-4539-B45B-88C74B35F04C}" type="sibTrans" cxnId="{2D1FEC7F-E772-413F-B272-305CF3F9C827}">
      <dgm:prSet/>
      <dgm:spPr/>
      <dgm:t>
        <a:bodyPr/>
        <a:lstStyle/>
        <a:p>
          <a:endParaRPr lang="ru-RU"/>
        </a:p>
      </dgm:t>
    </dgm:pt>
    <dgm:pt modelId="{2F6AC4C5-069A-405C-AB23-FE5D6EB26939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Приобретение автотранспорта в целях осуществления доставки лиц старше 65 лет в медицинские учреждения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BE93562-D597-4DE1-9374-F17893602A71}" type="parTrans" cxnId="{6218FB51-FC10-47BB-B4CA-355435B3B54A}">
      <dgm:prSet/>
      <dgm:spPr/>
      <dgm:t>
        <a:bodyPr/>
        <a:lstStyle/>
        <a:p>
          <a:endParaRPr lang="ru-RU"/>
        </a:p>
      </dgm:t>
    </dgm:pt>
    <dgm:pt modelId="{9365E36B-D8A2-41D1-B494-39562DE51C76}" type="sibTrans" cxnId="{6218FB51-FC10-47BB-B4CA-355435B3B54A}">
      <dgm:prSet/>
      <dgm:spPr/>
      <dgm:t>
        <a:bodyPr/>
        <a:lstStyle/>
        <a:p>
          <a:endParaRPr lang="ru-RU"/>
        </a:p>
      </dgm:t>
    </dgm:pt>
    <dgm:pt modelId="{8DDEB08D-5BE5-43C4-97AF-5EBD12A61F18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Охват граждан старше трудоспособного возраста  профилактическими осмотрами, включая диспансеризацию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69C708B-EDE9-4449-8F8B-C17B61B30C58}" type="parTrans" cxnId="{F70B4FE0-CE61-4DDB-9259-EA1AECC42425}">
      <dgm:prSet/>
      <dgm:spPr/>
      <dgm:t>
        <a:bodyPr/>
        <a:lstStyle/>
        <a:p>
          <a:endParaRPr lang="ru-RU"/>
        </a:p>
      </dgm:t>
    </dgm:pt>
    <dgm:pt modelId="{9515834E-A7DF-4854-B179-5A58C49C4F93}" type="sibTrans" cxnId="{F70B4FE0-CE61-4DDB-9259-EA1AECC42425}">
      <dgm:prSet/>
      <dgm:spPr/>
      <dgm:t>
        <a:bodyPr/>
        <a:lstStyle/>
        <a:p>
          <a:endParaRPr lang="ru-RU"/>
        </a:p>
      </dgm:t>
    </dgm:pt>
    <dgm:pt modelId="{14D7CE01-E510-4BDD-A095-DB40CC7015EF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Увеличение доли лиц старше трудоспособного возраста, у которых выявлены заболевания и патологические состояния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074E56A-CB02-4FB3-AA47-B1C010387EF2}" type="parTrans" cxnId="{6164C181-F30B-432E-A02C-C1ECC20EACC3}">
      <dgm:prSet/>
      <dgm:spPr/>
      <dgm:t>
        <a:bodyPr/>
        <a:lstStyle/>
        <a:p>
          <a:endParaRPr lang="ru-RU"/>
        </a:p>
      </dgm:t>
    </dgm:pt>
    <dgm:pt modelId="{0772FB8B-C4B1-47BD-9F3F-97AE4F9E7D9C}" type="sibTrans" cxnId="{6164C181-F30B-432E-A02C-C1ECC20EACC3}">
      <dgm:prSet/>
      <dgm:spPr/>
      <dgm:t>
        <a:bodyPr/>
        <a:lstStyle/>
        <a:p>
          <a:endParaRPr lang="ru-RU"/>
        </a:p>
      </dgm:t>
    </dgm:pt>
    <dgm:pt modelId="{1ED32ADF-167D-4949-94D7-1EF9EDE21099}">
      <dgm:prSet/>
      <dgm:spPr/>
      <dgm:t>
        <a:bodyPr/>
        <a:lstStyle/>
        <a:p>
          <a:pPr algn="l" rtl="0"/>
          <a:endParaRPr lang="ru-RU" sz="1700" dirty="0"/>
        </a:p>
      </dgm:t>
    </dgm:pt>
    <dgm:pt modelId="{E707F3D8-75AD-4A63-A367-237618091B1D}" type="parTrans" cxnId="{81621A24-2D13-45B4-89B6-3DE49B0542F2}">
      <dgm:prSet/>
      <dgm:spPr/>
      <dgm:t>
        <a:bodyPr/>
        <a:lstStyle/>
        <a:p>
          <a:endParaRPr lang="ru-RU"/>
        </a:p>
      </dgm:t>
    </dgm:pt>
    <dgm:pt modelId="{6D3931E1-91D9-4AC2-8F50-4C717FAD0EB1}" type="sibTrans" cxnId="{81621A24-2D13-45B4-89B6-3DE49B0542F2}">
      <dgm:prSet/>
      <dgm:spPr/>
      <dgm:t>
        <a:bodyPr/>
        <a:lstStyle/>
        <a:p>
          <a:endParaRPr lang="ru-RU"/>
        </a:p>
      </dgm:t>
    </dgm:pt>
    <dgm:pt modelId="{5615973A-30E0-40E0-BE42-661E2D9688BB}" type="pres">
      <dgm:prSet presAssocID="{685C3B22-15C6-4189-90E2-3DAC0D28B7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42EC4-6D28-45D0-B706-745471000155}" type="pres">
      <dgm:prSet presAssocID="{9C34889F-F59B-442A-8DE4-18A08A8024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B1C98-C4B6-445D-8CCB-E036AFE7AA9F}" type="pres">
      <dgm:prSet presAssocID="{9C34889F-F59B-442A-8DE4-18A08A8024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C289B-DD72-406D-AA42-412988425644}" type="presOf" srcId="{142FACED-6134-404B-A1EB-814E862FD985}" destId="{84CB1C98-C4B6-445D-8CCB-E036AFE7AA9F}" srcOrd="0" destOrd="2" presId="urn:microsoft.com/office/officeart/2005/8/layout/vList2"/>
    <dgm:cxn modelId="{2D1FEC7F-E772-413F-B272-305CF3F9C827}" srcId="{9C34889F-F59B-442A-8DE4-18A08A8024E9}" destId="{142FACED-6134-404B-A1EB-814E862FD985}" srcOrd="2" destOrd="0" parTransId="{84D99E27-2C4B-4BA4-92CD-B3AE8FEABFCC}" sibTransId="{112D0D82-8CDB-4539-B45B-88C74B35F04C}"/>
    <dgm:cxn modelId="{F70B4FE0-CE61-4DDB-9259-EA1AECC42425}" srcId="{9C34889F-F59B-442A-8DE4-18A08A8024E9}" destId="{8DDEB08D-5BE5-43C4-97AF-5EBD12A61F18}" srcOrd="4" destOrd="0" parTransId="{969C708B-EDE9-4449-8F8B-C17B61B30C58}" sibTransId="{9515834E-A7DF-4854-B179-5A58C49C4F93}"/>
    <dgm:cxn modelId="{CB53F553-6AC5-40C4-BC8A-6A9C274532EA}" srcId="{685C3B22-15C6-4189-90E2-3DAC0D28B756}" destId="{9C34889F-F59B-442A-8DE4-18A08A8024E9}" srcOrd="0" destOrd="0" parTransId="{AC130451-9EBB-4859-8249-34AAFBC1FBBE}" sibTransId="{76B014E9-0410-4823-92AB-D3F97A784005}"/>
    <dgm:cxn modelId="{A07BEF7A-91FE-4EE2-9F01-D83CAFF14096}" type="presOf" srcId="{14D7CE01-E510-4BDD-A095-DB40CC7015EF}" destId="{84CB1C98-C4B6-445D-8CCB-E036AFE7AA9F}" srcOrd="0" destOrd="5" presId="urn:microsoft.com/office/officeart/2005/8/layout/vList2"/>
    <dgm:cxn modelId="{E9D64225-633F-461C-837B-198E515F750D}" srcId="{9C34889F-F59B-442A-8DE4-18A08A8024E9}" destId="{E9861656-4EEF-44F2-B5BD-4444CB2F2C23}" srcOrd="0" destOrd="0" parTransId="{16D9C3DA-10F8-4282-829E-6FCEAFF83AE3}" sibTransId="{B92A8730-3BE2-4F08-89ED-4E49D75726E5}"/>
    <dgm:cxn modelId="{9378C047-E8E5-4F12-ABE8-5D22E61B375A}" type="presOf" srcId="{8DDEB08D-5BE5-43C4-97AF-5EBD12A61F18}" destId="{84CB1C98-C4B6-445D-8CCB-E036AFE7AA9F}" srcOrd="0" destOrd="4" presId="urn:microsoft.com/office/officeart/2005/8/layout/vList2"/>
    <dgm:cxn modelId="{6218FB51-FC10-47BB-B4CA-355435B3B54A}" srcId="{9C34889F-F59B-442A-8DE4-18A08A8024E9}" destId="{2F6AC4C5-069A-405C-AB23-FE5D6EB26939}" srcOrd="3" destOrd="0" parTransId="{1BE93562-D597-4DE1-9374-F17893602A71}" sibTransId="{9365E36B-D8A2-41D1-B494-39562DE51C76}"/>
    <dgm:cxn modelId="{81621A24-2D13-45B4-89B6-3DE49B0542F2}" srcId="{9C34889F-F59B-442A-8DE4-18A08A8024E9}" destId="{1ED32ADF-167D-4949-94D7-1EF9EDE21099}" srcOrd="6" destOrd="0" parTransId="{E707F3D8-75AD-4A63-A367-237618091B1D}" sibTransId="{6D3931E1-91D9-4AC2-8F50-4C717FAD0EB1}"/>
    <dgm:cxn modelId="{6164C181-F30B-432E-A02C-C1ECC20EACC3}" srcId="{9C34889F-F59B-442A-8DE4-18A08A8024E9}" destId="{14D7CE01-E510-4BDD-A095-DB40CC7015EF}" srcOrd="5" destOrd="0" parTransId="{7074E56A-CB02-4FB3-AA47-B1C010387EF2}" sibTransId="{0772FB8B-C4B1-47BD-9F3F-97AE4F9E7D9C}"/>
    <dgm:cxn modelId="{D62D6BB8-FD08-4059-832B-BFA071044F0D}" type="presOf" srcId="{9C34889F-F59B-442A-8DE4-18A08A8024E9}" destId="{E9742EC4-6D28-45D0-B706-745471000155}" srcOrd="0" destOrd="0" presId="urn:microsoft.com/office/officeart/2005/8/layout/vList2"/>
    <dgm:cxn modelId="{368D19FD-E07F-43B7-8426-9561811864DA}" type="presOf" srcId="{2F6AC4C5-069A-405C-AB23-FE5D6EB26939}" destId="{84CB1C98-C4B6-445D-8CCB-E036AFE7AA9F}" srcOrd="0" destOrd="3" presId="urn:microsoft.com/office/officeart/2005/8/layout/vList2"/>
    <dgm:cxn modelId="{1387F8AA-AD84-44C0-AACE-97FBBE563A8A}" type="presOf" srcId="{E9861656-4EEF-44F2-B5BD-4444CB2F2C23}" destId="{84CB1C98-C4B6-445D-8CCB-E036AFE7AA9F}" srcOrd="0" destOrd="0" presId="urn:microsoft.com/office/officeart/2005/8/layout/vList2"/>
    <dgm:cxn modelId="{589F9F3C-6CE3-4C8B-A501-5CCF4B5BB337}" type="presOf" srcId="{685C3B22-15C6-4189-90E2-3DAC0D28B756}" destId="{5615973A-30E0-40E0-BE42-661E2D9688BB}" srcOrd="0" destOrd="0" presId="urn:microsoft.com/office/officeart/2005/8/layout/vList2"/>
    <dgm:cxn modelId="{AF4B2BAD-0672-457D-AB47-F2A148D95ADC}" srcId="{9C34889F-F59B-442A-8DE4-18A08A8024E9}" destId="{4B95A737-7BE0-43D9-8481-4BCE44E2DA7F}" srcOrd="1" destOrd="0" parTransId="{8356800D-DEFA-48F8-B2D7-3C785D7DC0A4}" sibTransId="{3E26C8AA-54B6-4D2C-ADC8-89AE2B8A90DF}"/>
    <dgm:cxn modelId="{981F0EDC-675E-4203-BB3A-0D04EA89C9BC}" type="presOf" srcId="{4B95A737-7BE0-43D9-8481-4BCE44E2DA7F}" destId="{84CB1C98-C4B6-445D-8CCB-E036AFE7AA9F}" srcOrd="0" destOrd="1" presId="urn:microsoft.com/office/officeart/2005/8/layout/vList2"/>
    <dgm:cxn modelId="{926516A5-ED91-411F-83CC-B47BF3163AC6}" type="presOf" srcId="{1ED32ADF-167D-4949-94D7-1EF9EDE21099}" destId="{84CB1C98-C4B6-445D-8CCB-E036AFE7AA9F}" srcOrd="0" destOrd="6" presId="urn:microsoft.com/office/officeart/2005/8/layout/vList2"/>
    <dgm:cxn modelId="{8F15E05A-8394-4699-9D5F-8F79C03506C8}" type="presParOf" srcId="{5615973A-30E0-40E0-BE42-661E2D9688BB}" destId="{E9742EC4-6D28-45D0-B706-745471000155}" srcOrd="0" destOrd="0" presId="urn:microsoft.com/office/officeart/2005/8/layout/vList2"/>
    <dgm:cxn modelId="{C2DEBCD3-073E-401C-9951-84CF4CC50327}" type="presParOf" srcId="{5615973A-30E0-40E0-BE42-661E2D9688BB}" destId="{84CB1C98-C4B6-445D-8CCB-E036AFE7AA9F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A501-8ADE-415F-B615-4D9B06A65FB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D080-0FC4-42ED-83B8-63B163BB6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D080-0FC4-42ED-83B8-63B163BB63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571662-7B50-4E74-A4A0-0C4F9E1067F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EC2753-E800-4C7E-A298-AF4D8B186F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hyperlink" Target="https://ok.ru/profile/570519696470/album/851294196310/8891231749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profile/570519696470/album/851294196310/891199131222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45.jpeg"/><Relationship Id="rId4" Type="http://schemas.openxmlformats.org/officeDocument/2006/relationships/hyperlink" Target="https://ok.ru/profile/570519696470/album/851294196310/89110114389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e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/>
          <p:cNvSpPr/>
          <p:nvPr/>
        </p:nvSpPr>
        <p:spPr>
          <a:xfrm>
            <a:off x="214282" y="214290"/>
            <a:ext cx="3071834" cy="2928958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решение 1"/>
          <p:cNvSpPr/>
          <p:nvPr/>
        </p:nvSpPr>
        <p:spPr>
          <a:xfrm>
            <a:off x="1928794" y="642918"/>
            <a:ext cx="7072362" cy="5072098"/>
          </a:xfrm>
          <a:prstGeom prst="flowChartDecis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Государственное бюджетное учреждение социального обслуживания Владимирской области «Суздальский дом-интернат для престарелых и инвалидов»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428596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285860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F0"/>
                </a:solidFill>
              </a:rPr>
              <a:t>ДЕПАРТАМЕНТ СОЦИАЛЬНОЙ ЗАЩИТЫ НАСЕЛЕНИЯ АДМИНИСТРАЦИИ ВЛАДИМИРСКОЙ ОБЛАСТИ</a:t>
            </a:r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500702"/>
            <a:ext cx="7552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СОЦИАЛЬНЫЕ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7786710" y="428604"/>
            <a:ext cx="857256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428604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0+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29454" y="142852"/>
            <a:ext cx="2088898" cy="1253339"/>
            <a:chOff x="3170392" y="2926245"/>
            <a:chExt cx="2088898" cy="125333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70392" y="2926245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3170392" y="2926245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000" kern="1200" smtClean="0">
                  <a:latin typeface="Times New Roman" pitchFamily="18" charset="0"/>
                  <a:cs typeface="Times New Roman" pitchFamily="18" charset="0"/>
                </a:rPr>
                <a:t>Спортивное долголетие»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\\Buh4\обмен\Боков\Активное долголетие\Спортивное долголетие\Участники клуба скандинадской ходьбы Суздальского дома-интерн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214710" cy="2411033"/>
          </a:xfrm>
          <a:prstGeom prst="rect">
            <a:avLst/>
          </a:prstGeom>
          <a:noFill/>
        </p:spPr>
      </p:pic>
      <p:pic>
        <p:nvPicPr>
          <p:cNvPr id="2053" name="Picture 5" descr="G:\2019 год\194___07\IMG_3083.JPG"/>
          <p:cNvPicPr>
            <a:picLocks noChangeAspect="1" noChangeArrowheads="1"/>
          </p:cNvPicPr>
          <p:nvPr/>
        </p:nvPicPr>
        <p:blipFill>
          <a:blip r:embed="rId3" cstate="print"/>
          <a:srcRect r="11297" b="1922"/>
          <a:stretch>
            <a:fillRect/>
          </a:stretch>
        </p:blipFill>
        <p:spPr bwMode="auto">
          <a:xfrm>
            <a:off x="3714744" y="142852"/>
            <a:ext cx="2928958" cy="2428892"/>
          </a:xfrm>
          <a:prstGeom prst="rect">
            <a:avLst/>
          </a:prstGeom>
          <a:noFill/>
        </p:spPr>
      </p:pic>
      <p:pic>
        <p:nvPicPr>
          <p:cNvPr id="2054" name="Picture 6" descr="G:\2019 год\195___08\IMG_3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3500462" cy="2625347"/>
          </a:xfrm>
          <a:prstGeom prst="rect">
            <a:avLst/>
          </a:prstGeom>
          <a:noFill/>
        </p:spPr>
      </p:pic>
      <p:pic>
        <p:nvPicPr>
          <p:cNvPr id="2055" name="Picture 7" descr="G:\2019 год\В департамент\IMG_9110.JPG"/>
          <p:cNvPicPr>
            <a:picLocks noChangeAspect="1" noChangeArrowheads="1"/>
          </p:cNvPicPr>
          <p:nvPr/>
        </p:nvPicPr>
        <p:blipFill>
          <a:blip r:embed="rId5" cstate="print"/>
          <a:srcRect b="12687"/>
          <a:stretch>
            <a:fillRect/>
          </a:stretch>
        </p:blipFill>
        <p:spPr bwMode="auto">
          <a:xfrm>
            <a:off x="4143372" y="3571876"/>
            <a:ext cx="4183107" cy="2714643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714620"/>
            <a:ext cx="85725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Здоровый образ жизни - скандинавская ходьба, занятие в спортивном зале, трудотерапия, прогулки на свежем воздухе, спортивные праздники</a:t>
            </a:r>
            <a:endParaRPr lang="ru-RU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mycdn.me/i?r=AyH4iRPQ2q0otWIFepML2LxRz6cIlJiRnE-P-9y_AZWTA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86280" cy="2556361"/>
          </a:xfrm>
          <a:prstGeom prst="rect">
            <a:avLst/>
          </a:prstGeom>
          <a:noFill/>
        </p:spPr>
      </p:pic>
      <p:pic>
        <p:nvPicPr>
          <p:cNvPr id="5" name="Picture 2" descr="G:\2019 год\Фото в ДСЗН  обеденный зал\IMG_2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6929454" y="214290"/>
            <a:ext cx="2088898" cy="1253339"/>
            <a:chOff x="5468181" y="4388475"/>
            <a:chExt cx="2088898" cy="12533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468181" y="4388475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5468181" y="4388475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000" kern="1200" smtClean="0">
                  <a:latin typeface="Times New Roman" pitchFamily="18" charset="0"/>
                  <a:cs typeface="Times New Roman" pitchFamily="18" charset="0"/>
                </a:rPr>
                <a:t>Здоровое питание»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Пользователь\Desktop\IMG_4337.JPG"/>
          <p:cNvPicPr>
            <a:picLocks noChangeAspect="1" noChangeArrowheads="1"/>
          </p:cNvPicPr>
          <p:nvPr/>
        </p:nvPicPr>
        <p:blipFill>
          <a:blip r:embed="rId5" cstate="print"/>
          <a:srcRect b="23567"/>
          <a:stretch>
            <a:fillRect/>
          </a:stretch>
        </p:blipFill>
        <p:spPr bwMode="auto">
          <a:xfrm>
            <a:off x="5214942" y="3357562"/>
            <a:ext cx="2928958" cy="2984925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78605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 дневное рациональное меню, команда поваров –профессионалов  своего дела, уютная столовая -  основы долголетия. </a:t>
            </a:r>
            <a:endParaRPr lang="ru-RU" dirty="0"/>
          </a:p>
        </p:txBody>
      </p:sp>
      <p:pic>
        <p:nvPicPr>
          <p:cNvPr id="7170" name="Picture 2" descr="https://www.prosv.ru/_data/news/4253/zdorovoe_pitanie-2412-02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928670"/>
            <a:ext cx="4598365" cy="1712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58016" y="142852"/>
            <a:ext cx="2088898" cy="1253339"/>
            <a:chOff x="872604" y="2926245"/>
            <a:chExt cx="2088898" cy="12533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72604" y="2926245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872604" y="2926245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«Доступная среда»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\\Buh4\обмен\Боков\Активное долголетие\Сопровождение\Прогулка с маломобильными гражданами младшим медицинским персоналом в Суздальском доме-интернате.JPG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357158" y="142852"/>
            <a:ext cx="3250429" cy="278608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43306" y="142852"/>
            <a:ext cx="321546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868" y="2285992"/>
            <a:ext cx="4929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средства реабилитации и ухода создают комфортные условия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проживающих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58016" y="142852"/>
            <a:ext cx="2088898" cy="1253339"/>
            <a:chOff x="5468181" y="2926245"/>
            <a:chExt cx="2088898" cy="12533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468181" y="2926245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5468181" y="2926245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«Социальный туризм»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G:\2019 год\192___05\IMG_2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71834" cy="2303876"/>
          </a:xfrm>
          <a:prstGeom prst="rect">
            <a:avLst/>
          </a:prstGeom>
          <a:noFill/>
        </p:spPr>
      </p:pic>
      <p:pic>
        <p:nvPicPr>
          <p:cNvPr id="3075" name="Picture 3" descr="G:\2019 год\194___07\IMG_2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52"/>
            <a:ext cx="3071834" cy="2303876"/>
          </a:xfrm>
          <a:prstGeom prst="rect">
            <a:avLst/>
          </a:prstGeom>
          <a:noFill/>
        </p:spPr>
      </p:pic>
      <p:pic>
        <p:nvPicPr>
          <p:cNvPr id="3076" name="Picture 4" descr="G:\2019 год\194___076\IMG_2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143248"/>
            <a:ext cx="3048021" cy="2286016"/>
          </a:xfrm>
          <a:prstGeom prst="rect">
            <a:avLst/>
          </a:prstGeom>
          <a:noFill/>
        </p:spPr>
      </p:pic>
      <p:pic>
        <p:nvPicPr>
          <p:cNvPr id="3077" name="Picture 5" descr="G:\2019 год\195___08\IMG_3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143248"/>
            <a:ext cx="3071834" cy="22502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242886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на звероферму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Порецкое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242886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Прогулка на речном трамвайчике по реке Каменка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35782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Пикник в кедровой роще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42926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 по святым местам г. Владимира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.mycdn.me/i?r=AyH4iRPQ2q0otWIFepML2LxRBz2jfpJhsVN-LGPzu3JWx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785926"/>
            <a:ext cx="2252334" cy="3214710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357950" y="507207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музее деревянного зодчества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58016" y="285728"/>
            <a:ext cx="2088898" cy="1324777"/>
            <a:chOff x="2021498" y="4388475"/>
            <a:chExt cx="2088898" cy="132477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21498" y="4388475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021498" y="4459913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«Наши руки не для скуки»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 descr="G:\2019 год\195___08\IMG_3274.JPG"/>
          <p:cNvPicPr>
            <a:picLocks noChangeAspect="1" noChangeArrowheads="1"/>
          </p:cNvPicPr>
          <p:nvPr/>
        </p:nvPicPr>
        <p:blipFill>
          <a:blip r:embed="rId2" cstate="print"/>
          <a:srcRect r="13965"/>
          <a:stretch>
            <a:fillRect/>
          </a:stretch>
        </p:blipFill>
        <p:spPr bwMode="auto">
          <a:xfrm>
            <a:off x="214282" y="3500438"/>
            <a:ext cx="3359922" cy="2928958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буклет 2020\фото для буклета\iT7OPXL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00438"/>
            <a:ext cx="5245889" cy="2957058"/>
          </a:xfrm>
          <a:prstGeom prst="rect">
            <a:avLst/>
          </a:prstGeom>
          <a:noFill/>
        </p:spPr>
      </p:pic>
      <p:pic>
        <p:nvPicPr>
          <p:cNvPr id="7170" name="Picture 2" descr="https://i.mycdn.me/i?r=AyH4iRPQ2q0otWIFepML2LxRgGvok0J0VglBUq5ECJaoo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5000660" cy="2418621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Своими руками можно сделать безграничное множество подарков, поделок, предметов интерьера.  Главное в этом деле — желание творить, удивлять и радовать своих близких. </a:t>
            </a:r>
            <a:endParaRPr lang="ru-RU" dirty="0"/>
          </a:p>
        </p:txBody>
      </p:sp>
      <p:pic>
        <p:nvPicPr>
          <p:cNvPr id="3074" name="Picture 2" descr="https://fastpic.co/images/f359448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57166"/>
            <a:ext cx="2325544" cy="235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58016" y="142852"/>
            <a:ext cx="2088898" cy="1253339"/>
            <a:chOff x="872604" y="4388475"/>
            <a:chExt cx="2088898" cy="12533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72604" y="4388475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872604" y="4388475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«Система долговременного ухода» и «школа ухода»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9" name="Picture 3" descr="G:\2019 год\194___076\IMG_2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635372" cy="2726529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IMG_3498.JPG"/>
          <p:cNvPicPr>
            <a:picLocks noChangeAspect="1" noChangeArrowheads="1"/>
          </p:cNvPicPr>
          <p:nvPr/>
        </p:nvPicPr>
        <p:blipFill>
          <a:blip r:embed="rId3" cstate="print"/>
          <a:srcRect l="12500" t="10001" r="7500"/>
          <a:stretch>
            <a:fillRect/>
          </a:stretch>
        </p:blipFill>
        <p:spPr bwMode="auto">
          <a:xfrm>
            <a:off x="214282" y="2928934"/>
            <a:ext cx="2286016" cy="3429000"/>
          </a:xfrm>
          <a:prstGeom prst="rect">
            <a:avLst/>
          </a:prstGeom>
          <a:noFill/>
        </p:spPr>
      </p:pic>
      <p:pic>
        <p:nvPicPr>
          <p:cNvPr id="4103" name="Picture 7" descr="G:\фото с ноута с диска Д\Жильцова\IMG_6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52"/>
            <a:ext cx="2786082" cy="2089562"/>
          </a:xfrm>
          <a:prstGeom prst="rect">
            <a:avLst/>
          </a:prstGeom>
          <a:noFill/>
        </p:spPr>
      </p:pic>
      <p:pic>
        <p:nvPicPr>
          <p:cNvPr id="10" name="Picture 2" descr="G:\фото с ноута с диска Д\Борисовна\Еще фото\IMG_1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876"/>
            <a:ext cx="3024209" cy="2268157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2285992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Наша работа – быть рядом! Квалифицированный медицинский персонал своевременно поможет каждому. </a:t>
            </a:r>
            <a:endParaRPr lang="ru-RU" sz="2000" dirty="0"/>
          </a:p>
        </p:txBody>
      </p:sp>
      <p:pic>
        <p:nvPicPr>
          <p:cNvPr id="16" name="Picture 1" descr="C:\Users\Пользователь\Desktop\Мероприятия 2020\20200127_101457.jpg"/>
          <p:cNvPicPr>
            <a:picLocks noChangeAspect="1" noChangeArrowheads="1"/>
          </p:cNvPicPr>
          <p:nvPr/>
        </p:nvPicPr>
        <p:blipFill>
          <a:blip r:embed="rId7" cstate="print"/>
          <a:srcRect l="25052"/>
          <a:stretch>
            <a:fillRect/>
          </a:stretch>
        </p:blipFill>
        <p:spPr bwMode="auto">
          <a:xfrm>
            <a:off x="2571736" y="3571876"/>
            <a:ext cx="3214710" cy="2256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24" y="1285860"/>
            <a:ext cx="7643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601293,  Владимирская область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Суздаль,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ул. Ленина, д.15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тел./факс: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49231)-2-12-36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suzdal_domint@uszn.avo.ru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https://suzdi.social33.ru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тел/факс 8(49231) 2-12-36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(49231) 2-09-12 (круглосуточно)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социальный телефон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(4922) 36-28-33, 8-800-450-01-21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3714776" cy="227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древнем городе Суздале, в самом сердце  города, размещается ГБУСОВО "Суздальский дом-интернат для престарелых и инвалидов». Здание является памятником градостроительства и архитектуры.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Историческая память стен несет милосердие и надежду. Испокон веков здесь давали кров, защиту, надежду и веру всем пришедшем сюда.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071834" cy="215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71604" y="4071942"/>
            <a:ext cx="2395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Отделение Суздаль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29256" y="4000504"/>
            <a:ext cx="232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Отделение Торчино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4357694"/>
            <a:ext cx="81978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Учреждение предназначено для постоянного и временного проживания,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реабилитации и обслуживания граждан пожилого возраста и инвалидов,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частично или полностью утративших способность к самообслуживанию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нуждающихся по состоянию здоровья в постороннем уходе.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доме-интернате проживают 116 пожилых людей и инвалидов.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Социальная проектная деятельность учреждения и направления работ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785794"/>
          <a:ext cx="842968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643314"/>
            <a:ext cx="81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«Наш нравственный долг — всемерно поддержать старшее поколение, которое внесло огромный вклад в развитие страны. У пожилых людей должны быть достойные условия для активного, здорового долголетия.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Путин поставил задачу обеспечить достойную жизнь для людей старшего поко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719141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464344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РФ В.В. Путин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://dom-internat.bel.socinfo.ru/media/2019/09/19/1262837868/2.jpg"/>
          <p:cNvPicPr>
            <a:picLocks noChangeAspect="1" noChangeArrowheads="1"/>
          </p:cNvPicPr>
          <p:nvPr/>
        </p:nvPicPr>
        <p:blipFill>
          <a:blip r:embed="rId3"/>
          <a:srcRect t="67500"/>
          <a:stretch>
            <a:fillRect/>
          </a:stretch>
        </p:blipFill>
        <p:spPr bwMode="auto">
          <a:xfrm>
            <a:off x="1571604" y="5429264"/>
            <a:ext cx="6238875" cy="92867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5786478" cy="10001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регионального проекта «Старшее поколение»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crb-millerovo.ru/UploadImages/Enterpr/103/image/602_nacproekt_demografiya.jpg"/>
          <p:cNvPicPr>
            <a:picLocks noChangeAspect="1" noChangeArrowheads="1"/>
          </p:cNvPicPr>
          <p:nvPr/>
        </p:nvPicPr>
        <p:blipFill>
          <a:blip r:embed="rId2" cstate="print"/>
          <a:srcRect t="11145" b="16413"/>
          <a:stretch>
            <a:fillRect/>
          </a:stretch>
        </p:blipFill>
        <p:spPr bwMode="auto">
          <a:xfrm>
            <a:off x="6286512" y="642918"/>
            <a:ext cx="2571768" cy="92869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71472" y="2143116"/>
          <a:ext cx="771530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58016" y="142852"/>
            <a:ext cx="2088898" cy="1253339"/>
            <a:chOff x="3170392" y="1787"/>
            <a:chExt cx="2088898" cy="12533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0392" y="1787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0392" y="1787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«Активность  путь к долголетию»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19" name="Picture 3" descr="G:\2019 год\196___09\IMG_3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5"/>
            <a:ext cx="2714644" cy="2035983"/>
          </a:xfrm>
          <a:prstGeom prst="rect">
            <a:avLst/>
          </a:prstGeom>
          <a:noFill/>
        </p:spPr>
      </p:pic>
      <p:pic>
        <p:nvPicPr>
          <p:cNvPr id="9221" name="Picture 5" descr="G:\Экологический фестеваль в ПНИ\экологический фестеваль в пни 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2857520" cy="2143140"/>
          </a:xfrm>
          <a:prstGeom prst="rect">
            <a:avLst/>
          </a:prstGeom>
          <a:noFill/>
        </p:spPr>
      </p:pic>
      <p:pic>
        <p:nvPicPr>
          <p:cNvPr id="3075" name="Picture 3" descr="G:\2018год\Масленица 2018\IMG_6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58" y="3571876"/>
            <a:ext cx="2762270" cy="207170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pic>
        <p:nvPicPr>
          <p:cNvPr id="14" name="Picture 3" descr="\\Buh4\обмен\Боков\Активное долголетие\Активное долголетие\Хоровод в честь русской березки в Суздальском доме-интернат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28"/>
            <a:ext cx="3560796" cy="2454406"/>
          </a:xfrm>
          <a:prstGeom prst="rect">
            <a:avLst/>
          </a:prstGeom>
          <a:noFill/>
        </p:spPr>
      </p:pic>
      <p:pic>
        <p:nvPicPr>
          <p:cNvPr id="15" name="Picture 7" descr="G:\2019 год\198___11\IMG_3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571876"/>
            <a:ext cx="2730491" cy="20478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282" y="2786058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Концертные программы с участием творческих коллективов района и области, мастер-классы, развлекательно-игровые программы, тематические беседы, турниры и др.  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592933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14346" y="5786454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года не беде! Мы активны всегда!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29454" y="142852"/>
            <a:ext cx="2088898" cy="1253339"/>
            <a:chOff x="872604" y="1464016"/>
            <a:chExt cx="2088898" cy="125333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72604" y="1464016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872604" y="1464016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«Галерея талантов»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\\Buh4\обмен\Боков\Активное долголетие\Активное долголетие\Хор Калинка  Суздальского дома-интерната на битве хоров.JPG"/>
          <p:cNvPicPr>
            <a:picLocks noChangeAspect="1" noChangeArrowheads="1"/>
          </p:cNvPicPr>
          <p:nvPr/>
        </p:nvPicPr>
        <p:blipFill>
          <a:blip r:embed="rId2" cstate="print"/>
          <a:srcRect t="23813"/>
          <a:stretch>
            <a:fillRect/>
          </a:stretch>
        </p:blipFill>
        <p:spPr bwMode="auto">
          <a:xfrm>
            <a:off x="285720" y="142852"/>
            <a:ext cx="3600000" cy="2143140"/>
          </a:xfrm>
          <a:prstGeom prst="rect">
            <a:avLst/>
          </a:prstGeom>
          <a:noFill/>
        </p:spPr>
      </p:pic>
      <p:pic>
        <p:nvPicPr>
          <p:cNvPr id="6" name="Picture 4" descr="G:\2019 год\190___03\IMG_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4214842" cy="3161132"/>
          </a:xfrm>
          <a:prstGeom prst="rect">
            <a:avLst/>
          </a:prstGeom>
          <a:noFill/>
        </p:spPr>
      </p:pic>
      <p:pic>
        <p:nvPicPr>
          <p:cNvPr id="6147" name="Picture 3" descr="G:\2019 год\197___10\IMG_3712.JPG"/>
          <p:cNvPicPr>
            <a:picLocks noChangeAspect="1" noChangeArrowheads="1"/>
          </p:cNvPicPr>
          <p:nvPr/>
        </p:nvPicPr>
        <p:blipFill>
          <a:blip r:embed="rId4" cstate="print"/>
          <a:srcRect r="7064"/>
          <a:stretch>
            <a:fillRect/>
          </a:stretch>
        </p:blipFill>
        <p:spPr bwMode="auto">
          <a:xfrm>
            <a:off x="4000496" y="142852"/>
            <a:ext cx="2714644" cy="2119306"/>
          </a:xfrm>
          <a:prstGeom prst="rect">
            <a:avLst/>
          </a:prstGeom>
          <a:noFill/>
        </p:spPr>
      </p:pic>
      <p:pic>
        <p:nvPicPr>
          <p:cNvPr id="6148" name="Picture 4" descr="G:\фото с ноута с диска Д\Борисовна\фото июнь\167___05\IMG_0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14620"/>
            <a:ext cx="4214842" cy="316113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228599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доме-интернате  умеют петь, плясать, стихи сочинять ,рисовать и в театре играть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592933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Таланту возраст не помеха!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29454" y="142852"/>
            <a:ext cx="2088898" cy="1253339"/>
            <a:chOff x="3170392" y="1464016"/>
            <a:chExt cx="2088898" cy="125333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70392" y="1464016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3170392" y="1464016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«От сердца к сердцу»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3" name="Picture 3" descr="G:\2019 год\194___07\IMG_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876"/>
            <a:ext cx="3214710" cy="2411033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буклет 2020\IMG_6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3600000" cy="24000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14282" y="3143248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285728"/>
            <a:ext cx="31432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Помогать - веление души. Владимирские волонтеры из колледжа </a:t>
            </a:r>
            <a:r>
              <a:rPr lang="ru-RU" sz="1600" dirty="0" err="1" smtClean="0"/>
              <a:t>ВлГУ</a:t>
            </a:r>
            <a:r>
              <a:rPr lang="ru-RU" sz="1600" dirty="0" smtClean="0"/>
              <a:t> по собственной инициативе расписали  стены отделения Торчино. </a:t>
            </a:r>
            <a:br>
              <a:rPr lang="ru-RU" sz="1600" dirty="0" smtClean="0"/>
            </a:br>
            <a:r>
              <a:rPr lang="ru-RU" sz="1600" dirty="0" smtClean="0"/>
              <a:t> На лестничных маршах  и в коридорах появились зайчики, лошадки, храмы, </a:t>
            </a:r>
          </a:p>
          <a:p>
            <a:pPr algn="ctr"/>
            <a:r>
              <a:rPr lang="ru-RU" sz="1600" dirty="0" smtClean="0"/>
              <a:t>диковинные цветы,  сказочные персонажи.   </a:t>
            </a:r>
            <a:r>
              <a:rPr lang="ru-RU" dirty="0" smtClean="0"/>
              <a:t> </a:t>
            </a:r>
          </a:p>
        </p:txBody>
      </p:sp>
      <p:pic>
        <p:nvPicPr>
          <p:cNvPr id="1026" name="Picture 2" descr="C:\Users\Пользователь\Desktop\буклет 2020\IMG_6470.JPG"/>
          <p:cNvPicPr>
            <a:picLocks noChangeAspect="1" noChangeArrowheads="1"/>
          </p:cNvPicPr>
          <p:nvPr/>
        </p:nvPicPr>
        <p:blipFill>
          <a:blip r:embed="rId4" cstate="print"/>
          <a:srcRect r="16667"/>
          <a:stretch>
            <a:fillRect/>
          </a:stretch>
        </p:blipFill>
        <p:spPr bwMode="auto">
          <a:xfrm>
            <a:off x="214282" y="285728"/>
            <a:ext cx="3571900" cy="285752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321468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дом-интернат регулярно приезжают  волонтеры из 20 организаций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6000768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«Раскрасим яркими цветами нашу жизнь»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29454" y="142852"/>
            <a:ext cx="2088898" cy="1253339"/>
            <a:chOff x="5468181" y="1464016"/>
            <a:chExt cx="2088898" cy="125333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68181" y="1464016"/>
              <a:ext cx="2088898" cy="125333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5468181" y="1464016"/>
              <a:ext cx="2088898" cy="125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«Душа, согретая божьей благодатью»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G:\2019 год\194___07\IMG_2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3087681" cy="2315761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esktop\буклет 2020\фото для буклета\iKPOI1X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00438"/>
            <a:ext cx="4214842" cy="2286016"/>
          </a:xfrm>
          <a:prstGeom prst="rect">
            <a:avLst/>
          </a:prstGeom>
          <a:noFill/>
        </p:spPr>
      </p:pic>
      <p:pic>
        <p:nvPicPr>
          <p:cNvPr id="10243" name="Picture 3" descr="G:\фото с ноута с диска Д\ВСЕ\фотки в фильм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 t="2476" r="18303"/>
          <a:stretch>
            <a:fillRect/>
          </a:stretch>
        </p:blipFill>
        <p:spPr bwMode="auto">
          <a:xfrm>
            <a:off x="214282" y="142852"/>
            <a:ext cx="3143272" cy="2814182"/>
          </a:xfrm>
          <a:prstGeom prst="rect">
            <a:avLst/>
          </a:prstGeom>
          <a:noFill/>
        </p:spPr>
      </p:pic>
      <p:pic>
        <p:nvPicPr>
          <p:cNvPr id="2050" name="Picture 2" descr="G:\2018год\крещение чалова\IMG_3368.JPG"/>
          <p:cNvPicPr>
            <a:picLocks noChangeAspect="1" noChangeArrowheads="1"/>
          </p:cNvPicPr>
          <p:nvPr/>
        </p:nvPicPr>
        <p:blipFill>
          <a:blip r:embed="rId5" cstate="print"/>
          <a:srcRect r="11134"/>
          <a:stretch>
            <a:fillRect/>
          </a:stretch>
        </p:blipFill>
        <p:spPr bwMode="auto">
          <a:xfrm>
            <a:off x="3428992" y="142852"/>
            <a:ext cx="3143272" cy="2786083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28572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6457890"/>
            <a:ext cx="88582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ГБУСОВО «Суздальский дом-интернат для престарелых и инвалидов»</a:t>
            </a:r>
            <a:endParaRPr lang="ru-RU" sz="20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40080" y="2928934"/>
            <a:ext cx="9160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Священнослужители Свято-Покровского монастыря и </a:t>
            </a:r>
            <a:r>
              <a:rPr lang="ru-RU" sz="1600" dirty="0" smtClean="0"/>
              <a:t>церкви Преображения Господня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Порецкого регулярно проводят с проживающими беседы, православные праздники, обряды.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85786" y="5929330"/>
            <a:ext cx="7094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Милость Божия – это утешение от Бога, которое чувствует душа.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1893</TotalTime>
  <Words>711</Words>
  <Application>Microsoft Office PowerPoint</Application>
  <PresentationFormat>Экран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Мероприятия регионального проекта «Старшее поколение»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164</cp:revision>
  <dcterms:created xsi:type="dcterms:W3CDTF">2020-01-21T12:03:05Z</dcterms:created>
  <dcterms:modified xsi:type="dcterms:W3CDTF">2020-02-05T09:15:14Z</dcterms:modified>
</cp:coreProperties>
</file>